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2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DD4CAF-22E6-788F-0DA2-5BAB61A2B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9939800-F705-B780-0978-95FFCF3A9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61402D8-53F6-B48D-3A1A-602C5068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0646916-90F4-DFE0-50FB-7AEF476D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75567B7-8ABF-D0AC-70EF-3DC169DA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851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AD1D31-93FB-991B-B6A3-FE503177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3A61A66-12E8-91EB-5930-A8C5C87FC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1AB0E6B-E89A-8D3C-0CAE-D5F00CB5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3A082DE-1246-1C92-6DBF-D717478A6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F9B3C60-91EC-6D8F-5155-CD11621D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979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EE69FB6-CD16-BB6B-ADBF-32A4E0BC4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D565EDB-E7E7-1BC9-28C6-AA1C6A331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E76442E-0F48-9A17-CBB2-166789142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5520B5F-FC3A-1A8D-8B9A-0F6A92C3F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71027F-D47B-CD36-5992-42D60CEE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59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00D3B9-7445-BF73-E673-F3C182E8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CB6CD5-CD90-7812-B361-414842CA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DFB570-BD89-740A-A142-F6C3DE274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B7C98F3-23E6-D9BB-C785-7C25AAB1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060BA8D-018F-838A-7DFB-EEAF74D2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1909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534F99-BCA7-BA1B-0454-DE23A20B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2AC2376-D068-8027-FF7B-36FDA253E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DCCDAB-1265-E5F9-9AC0-E46D6BDB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A991BD-4BE3-B16F-C35F-5020806F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986D1AA-66A0-64DB-F210-572F34F6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81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6A8C27-F3AE-BA83-9702-BAF05854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2F00CB-6290-F0DB-5DA4-D89257528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77FFEDA-694B-79A2-D168-E7CF8F0D9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98332A8-3BDC-E468-45D3-BB6A98DD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84F640E-6CCE-75EB-7EE7-98FD2B59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492827D-BE61-981F-4A84-3B6A1640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2712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C422C5-2AB1-515D-9593-78C245A1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252E237-853E-40FD-D1F9-E80271641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BE4D5B0-38A2-3BEC-7B2C-99995BC9A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D79424E-86A7-D14E-A6CE-5AFDB9A64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50841AF-BE92-E55D-05F8-A93E7056F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A071FE9-0EC1-242A-04BC-38FF2D7A1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CBE2473-5E3E-1E04-3D31-EC76CAD0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FF70FE4-6746-7482-4330-67064FA0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774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28638D-2FA0-FD0B-85AD-867857F7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91D96E9-E26E-360C-87EE-64B6D89A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3BA2CDC-F9E9-6D09-1735-11D186FA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58BF3B8-2E8E-5CD6-2F74-5FEFA9C10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423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FD3D4BD-0AF2-7AE4-C8FA-E8112A8BB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0014D31-7AB7-4C21-0285-8798EFE1A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09AD16E-6D62-9F2C-E670-324D996A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947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23DE3B-7B36-2B91-D05F-E50CFEB2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BEA198-4816-A7F0-F56D-79D4B3F1A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07133DD-C2DB-9913-3316-3B2FBA7A6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4A774BB-45CD-CA69-D9E2-09CF42408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C3ECCA7-8870-C888-8391-FD2AF7D6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8C19A95-BBED-9240-7DE1-B862034B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46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05350E-C663-B115-F6E8-89C796E4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21B6D1F-8030-08C1-9212-DADB34E75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22AF05-16B9-ACF4-1C34-7A056A5BF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D715881-96AC-D302-C90A-293F3073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D0AC8B-501B-5368-86B7-792730FD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9C503D4-0C01-3468-1541-AE844A1F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95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9E4E6C5-0149-0668-B388-3C1F2562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D62997-EDE6-D2A9-87BA-B76594E1F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3F903D-BFF3-10FC-BEA4-B237D594D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1815C-11D6-4286-B0CD-260D90C1C41E}" type="datetimeFigureOut">
              <a:rPr lang="hu-HU" smtClean="0"/>
              <a:t>2023. 11. 06.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D662F5-59B9-CDFB-C41F-BFFECBFB5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47CEF03-CA68-CB38-BFCF-96A41917D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564CF-8647-4699-8A90-B3169067CF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906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Dia nagyítása 25">
                <a:extLst>
                  <a:ext uri="{FF2B5EF4-FFF2-40B4-BE49-F238E27FC236}">
                    <a16:creationId xmlns:a16="http://schemas.microsoft.com/office/drawing/2014/main" id="{DE6A9006-EB44-AEAE-45D9-1CFE6F674A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8054671"/>
                  </p:ext>
                </p:extLst>
              </p:nvPr>
            </p:nvGraphicFramePr>
            <p:xfrm>
              <a:off x="1778196" y="1714500"/>
              <a:ext cx="3048000" cy="1714500"/>
            </p:xfrm>
            <a:graphic>
              <a:graphicData uri="http://schemas.microsoft.com/office/powerpoint/2016/slidezoom">
                <pslz:sldZm>
                  <pslz:sldZmObj sldId="256" cId="1620518644">
                    <pslz:zmPr id="{BCFC74AE-5B17-4B1D-9402-83670338FEB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Dia nagyítása 2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E6A9006-EB44-AEAE-45D9-1CFE6F674A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78196" y="1714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" name="Ellipszis 7">
            <a:extLst>
              <a:ext uri="{FF2B5EF4-FFF2-40B4-BE49-F238E27FC236}">
                <a16:creationId xmlns:a16="http://schemas.microsoft.com/office/drawing/2014/main" id="{103290A0-46CB-D821-F074-B61EE1D73F45}"/>
              </a:ext>
            </a:extLst>
          </p:cNvPr>
          <p:cNvSpPr/>
          <p:nvPr/>
        </p:nvSpPr>
        <p:spPr>
          <a:xfrm>
            <a:off x="10337140" y="4607719"/>
            <a:ext cx="3242472" cy="31371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91F71E94-8113-6589-95FA-79292CA45C2D}"/>
              </a:ext>
            </a:extLst>
          </p:cNvPr>
          <p:cNvSpPr/>
          <p:nvPr/>
        </p:nvSpPr>
        <p:spPr>
          <a:xfrm>
            <a:off x="-2209800" y="-777347"/>
            <a:ext cx="6953250" cy="518742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A6671A5C-FA1C-CDF2-FB46-E646CC50461D}"/>
              </a:ext>
            </a:extLst>
          </p:cNvPr>
          <p:cNvSpPr/>
          <p:nvPr/>
        </p:nvSpPr>
        <p:spPr>
          <a:xfrm>
            <a:off x="6741981" y="3192761"/>
            <a:ext cx="4400550" cy="2891229"/>
          </a:xfrm>
          <a:prstGeom prst="ellipse">
            <a:avLst/>
          </a:prstGeom>
          <a:solidFill>
            <a:schemeClr val="accent6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4945B26D-BA6D-24CB-F31E-E0602CB7F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460" y="774010"/>
            <a:ext cx="5460999" cy="2387600"/>
          </a:xfrm>
        </p:spPr>
        <p:txBody>
          <a:bodyPr/>
          <a:lstStyle/>
          <a:p>
            <a:r>
              <a:rPr lang="hu-HU" dirty="0"/>
              <a:t>Webalkalmazás</a:t>
            </a:r>
            <a:br>
              <a:rPr lang="hu-HU" dirty="0"/>
            </a:br>
            <a:r>
              <a:rPr lang="hu-HU" dirty="0"/>
              <a:t>Napidő </a:t>
            </a:r>
          </a:p>
        </p:txBody>
      </p:sp>
      <p:sp>
        <p:nvSpPr>
          <p:cNvPr id="6" name="Alcím 5">
            <a:extLst>
              <a:ext uri="{FF2B5EF4-FFF2-40B4-BE49-F238E27FC236}">
                <a16:creationId xmlns:a16="http://schemas.microsoft.com/office/drawing/2014/main" id="{55D86F4B-994A-D9EC-88E5-514B7EDB5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6533" y="3779838"/>
            <a:ext cx="3759200" cy="165576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Készítette: Koszta Máté, </a:t>
            </a:r>
          </a:p>
          <a:p>
            <a:r>
              <a:rPr lang="hu-HU" dirty="0"/>
              <a:t>Deák Levente,</a:t>
            </a:r>
          </a:p>
          <a:p>
            <a:r>
              <a:rPr lang="hu-HU" dirty="0"/>
              <a:t> </a:t>
            </a:r>
            <a:r>
              <a:rPr lang="hu-HU" dirty="0" err="1"/>
              <a:t>Gecsey</a:t>
            </a:r>
            <a:r>
              <a:rPr lang="hu-HU" dirty="0"/>
              <a:t> Botond, </a:t>
            </a:r>
          </a:p>
          <a:p>
            <a:r>
              <a:rPr lang="hu-HU" dirty="0" err="1"/>
              <a:t>Stonawski</a:t>
            </a:r>
            <a:r>
              <a:rPr lang="hu-HU" dirty="0"/>
              <a:t> Benjamin</a:t>
            </a: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743C3A81-BC37-5FBD-46F1-6483FD0A3342}"/>
              </a:ext>
            </a:extLst>
          </p:cNvPr>
          <p:cNvSpPr/>
          <p:nvPr/>
        </p:nvSpPr>
        <p:spPr>
          <a:xfrm>
            <a:off x="9375514" y="0"/>
            <a:ext cx="797186" cy="438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FE669E18-2A2E-80A1-7BD4-83112D4A3D7C}"/>
              </a:ext>
            </a:extLst>
          </p:cNvPr>
          <p:cNvSpPr/>
          <p:nvPr/>
        </p:nvSpPr>
        <p:spPr>
          <a:xfrm>
            <a:off x="10337140" y="187590"/>
            <a:ext cx="593862" cy="326760"/>
          </a:xfrm>
          <a:prstGeom prst="ellipse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3FD0D970-C9FD-C334-8253-B8A9CA7BABBA}"/>
              </a:ext>
            </a:extLst>
          </p:cNvPr>
          <p:cNvSpPr/>
          <p:nvPr/>
        </p:nvSpPr>
        <p:spPr>
          <a:xfrm>
            <a:off x="9938547" y="589257"/>
            <a:ext cx="797186" cy="438150"/>
          </a:xfrm>
          <a:prstGeom prst="ellipse">
            <a:avLst/>
          </a:prstGeom>
          <a:solidFill>
            <a:schemeClr val="bg2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CD103B9E-68A1-C5B5-A3FE-23B8F57CD2EB}"/>
              </a:ext>
            </a:extLst>
          </p:cNvPr>
          <p:cNvSpPr/>
          <p:nvPr/>
        </p:nvSpPr>
        <p:spPr>
          <a:xfrm>
            <a:off x="10931002" y="370182"/>
            <a:ext cx="797186" cy="4381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All In One Computer">
                <a:extLst>
                  <a:ext uri="{FF2B5EF4-FFF2-40B4-BE49-F238E27FC236}">
                    <a16:creationId xmlns:a16="http://schemas.microsoft.com/office/drawing/2014/main" id="{32FEA04A-1577-FE62-B575-0FADDEF6AD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0991638"/>
                  </p:ext>
                </p:extLst>
              </p:nvPr>
            </p:nvGraphicFramePr>
            <p:xfrm>
              <a:off x="1060491" y="606560"/>
              <a:ext cx="4483411" cy="53972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83411" cy="5397227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800806" ay="97432" az="5626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281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All In One Computer">
                <a:extLst>
                  <a:ext uri="{FF2B5EF4-FFF2-40B4-BE49-F238E27FC236}">
                    <a16:creationId xmlns:a16="http://schemas.microsoft.com/office/drawing/2014/main" id="{32FEA04A-1577-FE62-B575-0FADDEF6AD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0491" y="606560"/>
                <a:ext cx="4483411" cy="539722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Ellipszis 15">
            <a:extLst>
              <a:ext uri="{FF2B5EF4-FFF2-40B4-BE49-F238E27FC236}">
                <a16:creationId xmlns:a16="http://schemas.microsoft.com/office/drawing/2014/main" id="{DC8506BF-8B45-29B0-EAC4-5CB8706E9933}"/>
              </a:ext>
            </a:extLst>
          </p:cNvPr>
          <p:cNvSpPr/>
          <p:nvPr/>
        </p:nvSpPr>
        <p:spPr>
          <a:xfrm>
            <a:off x="5215468" y="4906757"/>
            <a:ext cx="2406650" cy="1655761"/>
          </a:xfrm>
          <a:prstGeom prst="ellipse">
            <a:avLst/>
          </a:prstGeom>
          <a:solidFill>
            <a:schemeClr val="accent4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8" name="Dia nagyítása 27">
                <a:extLst>
                  <a:ext uri="{FF2B5EF4-FFF2-40B4-BE49-F238E27FC236}">
                    <a16:creationId xmlns:a16="http://schemas.microsoft.com/office/drawing/2014/main" id="{6CC22B29-DC6A-145E-0FE4-AF5177970D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6849090"/>
                  </p:ext>
                </p:extLst>
              </p:nvPr>
            </p:nvGraphicFramePr>
            <p:xfrm>
              <a:off x="1324460" y="1300787"/>
              <a:ext cx="3782378" cy="2348186"/>
            </p:xfrm>
            <a:graphic>
              <a:graphicData uri="http://schemas.microsoft.com/office/powerpoint/2016/slidezoom">
                <pslz:sldZm>
                  <pslz:sldZmObj sldId="258" cId="448345064">
                    <pslz:zmPr id="{4CC47337-A0AC-46A7-AA0E-325C1EA6A26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82378" cy="23481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8" name="Dia nagyítása 2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CC22B29-DC6A-145E-0FE4-AF5177970D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4460" y="1300787"/>
                <a:ext cx="3782378" cy="23481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51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AAE0CF02-E144-D75C-6A2D-0F68FC49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3" y="0"/>
            <a:ext cx="2243667" cy="2243667"/>
          </a:xfrm>
          <a:prstGeom prst="rect">
            <a:avLst/>
          </a:prstGeom>
        </p:spPr>
      </p:pic>
      <p:sp>
        <p:nvSpPr>
          <p:cNvPr id="20" name="Szövegdoboz 19">
            <a:extLst>
              <a:ext uri="{FF2B5EF4-FFF2-40B4-BE49-F238E27FC236}">
                <a16:creationId xmlns:a16="http://schemas.microsoft.com/office/drawing/2014/main" id="{EA37AF2B-173A-B8E9-D8F9-C6307FE4414C}"/>
              </a:ext>
            </a:extLst>
          </p:cNvPr>
          <p:cNvSpPr txBox="1"/>
          <p:nvPr/>
        </p:nvSpPr>
        <p:spPr>
          <a:xfrm>
            <a:off x="455083" y="1019645"/>
            <a:ext cx="647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0" i="1" dirty="0">
                <a:solidFill>
                  <a:srgbClr val="007220"/>
                </a:solidFill>
                <a:effectLst/>
                <a:latin typeface="-apple-system"/>
              </a:rPr>
              <a:t>A Napidő alkalmazás megmondja, hogy a nap jelenlegi állása szerint, több számítást végrehajtva mennyi a valós idő. Ha egy napórát megnézünk az általunk beírt településen, ezt az időt olvasnánk le, hiszen a közönséges, aktuális idő országhatároktól függően zónaidőt használ, ez pedig a nap állásának elvét.</a:t>
            </a:r>
            <a:endParaRPr lang="hu-HU" sz="1400" dirty="0">
              <a:solidFill>
                <a:srgbClr val="007220"/>
              </a:solidFill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7DBB0C-FEB5-7BB0-054C-3ACAA73FC1FC}"/>
              </a:ext>
            </a:extLst>
          </p:cNvPr>
          <p:cNvSpPr txBox="1"/>
          <p:nvPr/>
        </p:nvSpPr>
        <p:spPr>
          <a:xfrm>
            <a:off x="402167" y="378242"/>
            <a:ext cx="376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0" i="1" dirty="0">
                <a:solidFill>
                  <a:srgbClr val="007220"/>
                </a:solidFill>
                <a:effectLst/>
                <a:latin typeface="-apple-system"/>
              </a:rPr>
              <a:t>Mi is az a Napidő?</a:t>
            </a:r>
            <a:endParaRPr lang="hu-HU" sz="3600" dirty="0">
              <a:solidFill>
                <a:srgbClr val="007220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1492B5EA-EE9E-DC1D-6E62-BA0868A4AC29}"/>
              </a:ext>
            </a:extLst>
          </p:cNvPr>
          <p:cNvSpPr txBox="1"/>
          <p:nvPr/>
        </p:nvSpPr>
        <p:spPr>
          <a:xfrm>
            <a:off x="311150" y="1965286"/>
            <a:ext cx="950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rgbClr val="007220"/>
                </a:solidFill>
              </a:rPr>
              <a:t>Hogyan tudom megnézni, hogy mennyi a napidő?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B38DA0F0-F84B-886B-ED78-BF2FD7693F94}"/>
              </a:ext>
            </a:extLst>
          </p:cNvPr>
          <p:cNvSpPr txBox="1"/>
          <p:nvPr/>
        </p:nvSpPr>
        <p:spPr>
          <a:xfrm>
            <a:off x="375708" y="2604919"/>
            <a:ext cx="9016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0" i="1" dirty="0">
                <a:solidFill>
                  <a:srgbClr val="007220"/>
                </a:solidFill>
                <a:effectLst/>
                <a:latin typeface="-apple-system"/>
              </a:rPr>
              <a:t>A “Település vagy városrész neve” mezőbe írhatod be a település nevét, aminek meg szeretnéd nézni a </a:t>
            </a:r>
            <a:r>
              <a:rPr lang="hu-HU" sz="1400" b="0" i="1" dirty="0" err="1">
                <a:solidFill>
                  <a:srgbClr val="007220"/>
                </a:solidFill>
                <a:effectLst/>
                <a:latin typeface="-apple-system"/>
              </a:rPr>
              <a:t>napidejét</a:t>
            </a:r>
            <a:r>
              <a:rPr lang="hu-HU" sz="1400" b="0" i="1" dirty="0">
                <a:solidFill>
                  <a:srgbClr val="007220"/>
                </a:solidFill>
                <a:effectLst/>
                <a:latin typeface="-apple-system"/>
              </a:rPr>
              <a:t>. Nagyobb városok esetén ajánljuk, hogy ne a város nevét, hanem a városrészt írd be (például Budapest helyett Óbuda, Nyíregyháza helyett Örökösföld, Mátészalka helyett Fellegvár, stb.), hiszen különböző városrészek között is eltérhet a napidő! Ha nem városrészt írsz be, hanem csak településnevet, akkor az alkalmazás a település földrajzi középpontjánál fogja elvégezni a számításokat. Nem muszáj a teljes nevet beírni, hiszen ha elkezded begépelni azt, az alkalmazás feldobja a lehetséges település- és városneveket, amelyek közül választhatsz.</a:t>
            </a:r>
            <a:endParaRPr lang="hu-HU" sz="1400" dirty="0">
              <a:solidFill>
                <a:srgbClr val="007220"/>
              </a:solidFill>
            </a:endParaRP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209591F3-EEE8-D1F9-B112-2540575D80D5}"/>
              </a:ext>
            </a:extLst>
          </p:cNvPr>
          <p:cNvSpPr txBox="1"/>
          <p:nvPr/>
        </p:nvSpPr>
        <p:spPr>
          <a:xfrm>
            <a:off x="375708" y="4208039"/>
            <a:ext cx="4487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1600" b="1" i="0" dirty="0">
                <a:solidFill>
                  <a:srgbClr val="007220"/>
                </a:solidFill>
                <a:effectLst/>
                <a:latin typeface="-apple-system"/>
              </a:rPr>
              <a:t>Tud-e még valamit ezen kívül?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307993EF-6242-7BEE-8DBF-7422D0488F1B}"/>
              </a:ext>
            </a:extLst>
          </p:cNvPr>
          <p:cNvSpPr txBox="1"/>
          <p:nvPr/>
        </p:nvSpPr>
        <p:spPr>
          <a:xfrm>
            <a:off x="402167" y="4725432"/>
            <a:ext cx="7560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007220"/>
                </a:solidFill>
              </a:rPr>
              <a:t>A napidőn kívül az alkalmazás kiszámítja a településen a nap delelési idejét, és delelési magasságát (szögét) is. Ezek mellett láthatod még a jelenlegi dátum sorszámát, és hogy mennyi az aktuális zónaidő, annak érdekében, hogy könnyen összehasonlíthasd a nap- és zónaidő közti különbséget, valamint a napfelkeltét, a napnyugtát és a nappal hosszát is képes precízen és pontosan kiszámolni.</a:t>
            </a:r>
          </a:p>
        </p:txBody>
      </p:sp>
    </p:spTree>
    <p:extLst>
      <p:ext uri="{BB962C8B-B14F-4D97-AF65-F5344CB8AC3E}">
        <p14:creationId xmlns:p14="http://schemas.microsoft.com/office/powerpoint/2010/main" val="44834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94D32300-2D14-2E3D-9982-C20208FE4CB5}"/>
              </a:ext>
            </a:extLst>
          </p:cNvPr>
          <p:cNvSpPr/>
          <p:nvPr/>
        </p:nvSpPr>
        <p:spPr>
          <a:xfrm>
            <a:off x="8086725" y="-38100"/>
            <a:ext cx="4657727" cy="6953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B8E9101A-9005-232A-919F-3C62EF2931EC}"/>
              </a:ext>
            </a:extLst>
          </p:cNvPr>
          <p:cNvSpPr/>
          <p:nvPr/>
        </p:nvSpPr>
        <p:spPr>
          <a:xfrm>
            <a:off x="8879637" y="0"/>
            <a:ext cx="4657727" cy="69532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5FEBE9A-8C80-37A2-0A7E-6910FA1E1BC7}"/>
              </a:ext>
            </a:extLst>
          </p:cNvPr>
          <p:cNvSpPr/>
          <p:nvPr/>
        </p:nvSpPr>
        <p:spPr>
          <a:xfrm>
            <a:off x="9672549" y="0"/>
            <a:ext cx="4657727" cy="6953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E65CDFDF-9197-0656-955E-7C6A1129286E}"/>
              </a:ext>
            </a:extLst>
          </p:cNvPr>
          <p:cNvSpPr/>
          <p:nvPr/>
        </p:nvSpPr>
        <p:spPr>
          <a:xfrm>
            <a:off x="10415588" y="0"/>
            <a:ext cx="4657727" cy="69532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A1302E48-905B-AEC7-BCCA-4CE6B9175B54}"/>
              </a:ext>
            </a:extLst>
          </p:cNvPr>
          <p:cNvSpPr/>
          <p:nvPr/>
        </p:nvSpPr>
        <p:spPr>
          <a:xfrm>
            <a:off x="11158627" y="0"/>
            <a:ext cx="4657727" cy="69532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E028BB5-0033-0472-4053-AEED7D9681E1}"/>
              </a:ext>
            </a:extLst>
          </p:cNvPr>
          <p:cNvSpPr txBox="1"/>
          <p:nvPr/>
        </p:nvSpPr>
        <p:spPr>
          <a:xfrm>
            <a:off x="1334534" y="776782"/>
            <a:ext cx="630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projekt során 5 nyelvet használtun</a:t>
            </a:r>
            <a:r>
              <a:rPr lang="hu-H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k: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ED721409-C883-5849-8EA0-3C0BDF9E18BA}"/>
              </a:ext>
            </a:extLst>
          </p:cNvPr>
          <p:cNvSpPr/>
          <p:nvPr/>
        </p:nvSpPr>
        <p:spPr>
          <a:xfrm>
            <a:off x="1209095" y="1487413"/>
            <a:ext cx="128230" cy="4313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F907E64A-AD78-1621-88F5-9CEA2A5FCEE7}"/>
              </a:ext>
            </a:extLst>
          </p:cNvPr>
          <p:cNvSpPr/>
          <p:nvPr/>
        </p:nvSpPr>
        <p:spPr>
          <a:xfrm>
            <a:off x="1123998" y="2571322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30B736A9-3079-06EA-D8E3-C6527D97BB3D}"/>
              </a:ext>
            </a:extLst>
          </p:cNvPr>
          <p:cNvSpPr/>
          <p:nvPr/>
        </p:nvSpPr>
        <p:spPr>
          <a:xfrm>
            <a:off x="1117935" y="3410117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33724ACB-B0E4-CA2A-838C-EB18B2BAF308}"/>
              </a:ext>
            </a:extLst>
          </p:cNvPr>
          <p:cNvSpPr/>
          <p:nvPr/>
        </p:nvSpPr>
        <p:spPr>
          <a:xfrm>
            <a:off x="1117935" y="4248912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BC1FD065-DFAE-D897-9DC1-C309CA0A103A}"/>
              </a:ext>
            </a:extLst>
          </p:cNvPr>
          <p:cNvSpPr/>
          <p:nvPr/>
        </p:nvSpPr>
        <p:spPr>
          <a:xfrm>
            <a:off x="1117935" y="5087707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Háromszög 17">
            <a:extLst>
              <a:ext uri="{FF2B5EF4-FFF2-40B4-BE49-F238E27FC236}">
                <a16:creationId xmlns:a16="http://schemas.microsoft.com/office/drawing/2014/main" id="{2551E3E2-F331-CA7D-1B1A-3FADBAA004D6}"/>
              </a:ext>
            </a:extLst>
          </p:cNvPr>
          <p:cNvSpPr/>
          <p:nvPr/>
        </p:nvSpPr>
        <p:spPr>
          <a:xfrm rot="16200000">
            <a:off x="2055641" y="1738784"/>
            <a:ext cx="504044" cy="3548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289BCE24-FA0C-45F5-D138-D47695FA4BB9}"/>
              </a:ext>
            </a:extLst>
          </p:cNvPr>
          <p:cNvSpPr/>
          <p:nvPr/>
        </p:nvSpPr>
        <p:spPr>
          <a:xfrm>
            <a:off x="2452314" y="1537010"/>
            <a:ext cx="555546" cy="4214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AC4EDFD9-31E6-D755-E88C-4AF45216CA73}"/>
              </a:ext>
            </a:extLst>
          </p:cNvPr>
          <p:cNvSpPr txBox="1"/>
          <p:nvPr/>
        </p:nvSpPr>
        <p:spPr>
          <a:xfrm>
            <a:off x="1464624" y="1748320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HTML</a:t>
            </a:r>
          </a:p>
          <a:p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B90E502-D15A-FF30-93B8-6BCFCFD91A66}"/>
              </a:ext>
            </a:extLst>
          </p:cNvPr>
          <p:cNvSpPr txBox="1"/>
          <p:nvPr/>
        </p:nvSpPr>
        <p:spPr>
          <a:xfrm>
            <a:off x="1464623" y="2558707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</a:t>
            </a:r>
          </a:p>
          <a:p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6CD7924-4793-31B5-00A0-DD6110309DC4}"/>
              </a:ext>
            </a:extLst>
          </p:cNvPr>
          <p:cNvSpPr txBox="1"/>
          <p:nvPr/>
        </p:nvSpPr>
        <p:spPr>
          <a:xfrm>
            <a:off x="1416808" y="3404173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Javascript</a:t>
            </a:r>
            <a:endParaRPr lang="hu-HU" dirty="0"/>
          </a:p>
          <a:p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C17C75C1-3B64-9D96-5E25-A4B39BA2E8FA}"/>
              </a:ext>
            </a:extLst>
          </p:cNvPr>
          <p:cNvSpPr txBox="1"/>
          <p:nvPr/>
        </p:nvSpPr>
        <p:spPr>
          <a:xfrm>
            <a:off x="1390229" y="4229959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Boostrap</a:t>
            </a:r>
            <a:endParaRPr lang="hu-HU" dirty="0"/>
          </a:p>
          <a:p>
            <a:endParaRPr lang="hu-HU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CBA83037-60E9-8690-7D90-218FF0A79CF3}"/>
              </a:ext>
            </a:extLst>
          </p:cNvPr>
          <p:cNvSpPr txBox="1"/>
          <p:nvPr/>
        </p:nvSpPr>
        <p:spPr>
          <a:xfrm>
            <a:off x="1416808" y="5072820"/>
            <a:ext cx="11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Phyton</a:t>
            </a:r>
            <a:endParaRPr lang="hu-HU" dirty="0"/>
          </a:p>
        </p:txBody>
      </p:sp>
      <p:sp>
        <p:nvSpPr>
          <p:cNvPr id="28" name="Ellipszis 27">
            <a:extLst>
              <a:ext uri="{FF2B5EF4-FFF2-40B4-BE49-F238E27FC236}">
                <a16:creationId xmlns:a16="http://schemas.microsoft.com/office/drawing/2014/main" id="{9BB82F0D-3ACF-8E25-9EFE-A03D57A54661}"/>
              </a:ext>
            </a:extLst>
          </p:cNvPr>
          <p:cNvSpPr/>
          <p:nvPr/>
        </p:nvSpPr>
        <p:spPr>
          <a:xfrm>
            <a:off x="1108508" y="1732527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37C600D7-9998-C05A-B4D1-3E6C9216243F}"/>
              </a:ext>
            </a:extLst>
          </p:cNvPr>
          <p:cNvSpPr/>
          <p:nvPr/>
        </p:nvSpPr>
        <p:spPr>
          <a:xfrm>
            <a:off x="7791818" y="1111757"/>
            <a:ext cx="333017" cy="7513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5952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94D32300-2D14-2E3D-9982-C20208FE4CB5}"/>
              </a:ext>
            </a:extLst>
          </p:cNvPr>
          <p:cNvSpPr/>
          <p:nvPr/>
        </p:nvSpPr>
        <p:spPr>
          <a:xfrm>
            <a:off x="8086725" y="-38100"/>
            <a:ext cx="4657727" cy="6953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B8E9101A-9005-232A-919F-3C62EF2931EC}"/>
              </a:ext>
            </a:extLst>
          </p:cNvPr>
          <p:cNvSpPr/>
          <p:nvPr/>
        </p:nvSpPr>
        <p:spPr>
          <a:xfrm>
            <a:off x="8879637" y="0"/>
            <a:ext cx="4657727" cy="69532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5FEBE9A-8C80-37A2-0A7E-6910FA1E1BC7}"/>
              </a:ext>
            </a:extLst>
          </p:cNvPr>
          <p:cNvSpPr/>
          <p:nvPr/>
        </p:nvSpPr>
        <p:spPr>
          <a:xfrm>
            <a:off x="9672549" y="0"/>
            <a:ext cx="4657727" cy="6953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E65CDFDF-9197-0656-955E-7C6A1129286E}"/>
              </a:ext>
            </a:extLst>
          </p:cNvPr>
          <p:cNvSpPr/>
          <p:nvPr/>
        </p:nvSpPr>
        <p:spPr>
          <a:xfrm>
            <a:off x="10415588" y="0"/>
            <a:ext cx="4657727" cy="69532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A1302E48-905B-AEC7-BCCA-4CE6B9175B54}"/>
              </a:ext>
            </a:extLst>
          </p:cNvPr>
          <p:cNvSpPr/>
          <p:nvPr/>
        </p:nvSpPr>
        <p:spPr>
          <a:xfrm>
            <a:off x="11158627" y="0"/>
            <a:ext cx="4657727" cy="69532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E028BB5-0033-0472-4053-AEED7D9681E1}"/>
              </a:ext>
            </a:extLst>
          </p:cNvPr>
          <p:cNvSpPr txBox="1"/>
          <p:nvPr/>
        </p:nvSpPr>
        <p:spPr>
          <a:xfrm>
            <a:off x="1522442" y="744815"/>
            <a:ext cx="630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projekt során 5 nyelvet használtun</a:t>
            </a:r>
            <a:r>
              <a:rPr lang="hu-H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k: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ED721409-C883-5849-8EA0-3C0BDF9E18BA}"/>
              </a:ext>
            </a:extLst>
          </p:cNvPr>
          <p:cNvSpPr/>
          <p:nvPr/>
        </p:nvSpPr>
        <p:spPr>
          <a:xfrm>
            <a:off x="1209095" y="1487413"/>
            <a:ext cx="128230" cy="4313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293AC9F7-C844-74F4-1AFD-B567940BAB89}"/>
              </a:ext>
            </a:extLst>
          </p:cNvPr>
          <p:cNvSpPr/>
          <p:nvPr/>
        </p:nvSpPr>
        <p:spPr>
          <a:xfrm>
            <a:off x="1023977" y="1694283"/>
            <a:ext cx="498465" cy="48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F907E64A-AD78-1621-88F5-9CEA2A5FCEE7}"/>
              </a:ext>
            </a:extLst>
          </p:cNvPr>
          <p:cNvSpPr/>
          <p:nvPr/>
        </p:nvSpPr>
        <p:spPr>
          <a:xfrm>
            <a:off x="1123998" y="2571322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30B736A9-3079-06EA-D8E3-C6527D97BB3D}"/>
              </a:ext>
            </a:extLst>
          </p:cNvPr>
          <p:cNvSpPr/>
          <p:nvPr/>
        </p:nvSpPr>
        <p:spPr>
          <a:xfrm>
            <a:off x="1117935" y="3410117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33724ACB-B0E4-CA2A-838C-EB18B2BAF308}"/>
              </a:ext>
            </a:extLst>
          </p:cNvPr>
          <p:cNvSpPr/>
          <p:nvPr/>
        </p:nvSpPr>
        <p:spPr>
          <a:xfrm>
            <a:off x="1117935" y="4248912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BC1FD065-DFAE-D897-9DC1-C309CA0A103A}"/>
              </a:ext>
            </a:extLst>
          </p:cNvPr>
          <p:cNvSpPr/>
          <p:nvPr/>
        </p:nvSpPr>
        <p:spPr>
          <a:xfrm>
            <a:off x="1117935" y="5087707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Háromszög 17">
            <a:extLst>
              <a:ext uri="{FF2B5EF4-FFF2-40B4-BE49-F238E27FC236}">
                <a16:creationId xmlns:a16="http://schemas.microsoft.com/office/drawing/2014/main" id="{2551E3E2-F331-CA7D-1B1A-3FADBAA004D6}"/>
              </a:ext>
            </a:extLst>
          </p:cNvPr>
          <p:cNvSpPr/>
          <p:nvPr/>
        </p:nvSpPr>
        <p:spPr>
          <a:xfrm rot="16200000">
            <a:off x="2628945" y="1768879"/>
            <a:ext cx="504044" cy="3548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289BCE24-FA0C-45F5-D138-D47695FA4BB9}"/>
              </a:ext>
            </a:extLst>
          </p:cNvPr>
          <p:cNvSpPr/>
          <p:nvPr/>
        </p:nvSpPr>
        <p:spPr>
          <a:xfrm>
            <a:off x="3044384" y="1537010"/>
            <a:ext cx="3985403" cy="4214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AC4EDFD9-31E6-D755-E88C-4AF45216CA73}"/>
              </a:ext>
            </a:extLst>
          </p:cNvPr>
          <p:cNvSpPr txBox="1"/>
          <p:nvPr/>
        </p:nvSpPr>
        <p:spPr>
          <a:xfrm>
            <a:off x="1464624" y="1748320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HTML</a:t>
            </a:r>
          </a:p>
          <a:p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B90E502-D15A-FF30-93B8-6BCFCFD91A66}"/>
              </a:ext>
            </a:extLst>
          </p:cNvPr>
          <p:cNvSpPr txBox="1"/>
          <p:nvPr/>
        </p:nvSpPr>
        <p:spPr>
          <a:xfrm>
            <a:off x="1464623" y="2558707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</a:t>
            </a:r>
          </a:p>
          <a:p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6CD7924-4793-31B5-00A0-DD6110309DC4}"/>
              </a:ext>
            </a:extLst>
          </p:cNvPr>
          <p:cNvSpPr txBox="1"/>
          <p:nvPr/>
        </p:nvSpPr>
        <p:spPr>
          <a:xfrm>
            <a:off x="1416808" y="3404173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Javascript</a:t>
            </a:r>
            <a:endParaRPr lang="hu-HU" dirty="0"/>
          </a:p>
          <a:p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C17C75C1-3B64-9D96-5E25-A4B39BA2E8FA}"/>
              </a:ext>
            </a:extLst>
          </p:cNvPr>
          <p:cNvSpPr txBox="1"/>
          <p:nvPr/>
        </p:nvSpPr>
        <p:spPr>
          <a:xfrm>
            <a:off x="1390229" y="4229959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Boostrap</a:t>
            </a:r>
            <a:endParaRPr lang="hu-HU" dirty="0"/>
          </a:p>
          <a:p>
            <a:endParaRPr lang="hu-HU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CBA83037-60E9-8690-7D90-218FF0A79CF3}"/>
              </a:ext>
            </a:extLst>
          </p:cNvPr>
          <p:cNvSpPr txBox="1"/>
          <p:nvPr/>
        </p:nvSpPr>
        <p:spPr>
          <a:xfrm>
            <a:off x="1416808" y="5072820"/>
            <a:ext cx="11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Phyton</a:t>
            </a:r>
            <a:endParaRPr lang="hu-HU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9554D5-EFDA-68A4-4E9C-D3C915816A4C}"/>
              </a:ext>
            </a:extLst>
          </p:cNvPr>
          <p:cNvSpPr txBox="1"/>
          <p:nvPr/>
        </p:nvSpPr>
        <p:spPr>
          <a:xfrm>
            <a:off x="3376949" y="1817497"/>
            <a:ext cx="3459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HTML (</a:t>
            </a:r>
            <a:r>
              <a:rPr lang="hu-HU" b="0" i="1" dirty="0" err="1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HyperText</a:t>
            </a:r>
            <a:r>
              <a:rPr lang="hu-HU" b="0" i="1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hu-HU" b="0" i="1" dirty="0" err="1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Markup</a:t>
            </a:r>
            <a:r>
              <a:rPr lang="hu-HU" b="0" i="1" dirty="0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hu-HU" b="0" i="1" dirty="0" err="1"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Language</a:t>
            </a:r>
            <a:r>
              <a:rPr lang="hu-HU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 egy leíró nyelv. Weboldalak készítésére használjuk.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7202F634-79CD-DF4B-1691-4AC9AF50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00" y="3017826"/>
            <a:ext cx="1791046" cy="2598169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649ED5C6-5B1E-D457-4D28-490E84E2A8B0}"/>
              </a:ext>
            </a:extLst>
          </p:cNvPr>
          <p:cNvSpPr/>
          <p:nvPr/>
        </p:nvSpPr>
        <p:spPr>
          <a:xfrm>
            <a:off x="7824158" y="1161354"/>
            <a:ext cx="333017" cy="7513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193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94D32300-2D14-2E3D-9982-C20208FE4CB5}"/>
              </a:ext>
            </a:extLst>
          </p:cNvPr>
          <p:cNvSpPr/>
          <p:nvPr/>
        </p:nvSpPr>
        <p:spPr>
          <a:xfrm>
            <a:off x="8086725" y="-38100"/>
            <a:ext cx="4657727" cy="6953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B8E9101A-9005-232A-919F-3C62EF2931EC}"/>
              </a:ext>
            </a:extLst>
          </p:cNvPr>
          <p:cNvSpPr/>
          <p:nvPr/>
        </p:nvSpPr>
        <p:spPr>
          <a:xfrm>
            <a:off x="8879637" y="0"/>
            <a:ext cx="4657727" cy="69532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5FEBE9A-8C80-37A2-0A7E-6910FA1E1BC7}"/>
              </a:ext>
            </a:extLst>
          </p:cNvPr>
          <p:cNvSpPr/>
          <p:nvPr/>
        </p:nvSpPr>
        <p:spPr>
          <a:xfrm>
            <a:off x="9672549" y="0"/>
            <a:ext cx="4657727" cy="6953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E65CDFDF-9197-0656-955E-7C6A1129286E}"/>
              </a:ext>
            </a:extLst>
          </p:cNvPr>
          <p:cNvSpPr/>
          <p:nvPr/>
        </p:nvSpPr>
        <p:spPr>
          <a:xfrm>
            <a:off x="10415588" y="0"/>
            <a:ext cx="4657727" cy="69532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A1302E48-905B-AEC7-BCCA-4CE6B9175B54}"/>
              </a:ext>
            </a:extLst>
          </p:cNvPr>
          <p:cNvSpPr/>
          <p:nvPr/>
        </p:nvSpPr>
        <p:spPr>
          <a:xfrm>
            <a:off x="11158627" y="0"/>
            <a:ext cx="4657727" cy="69532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E028BB5-0033-0472-4053-AEED7D9681E1}"/>
              </a:ext>
            </a:extLst>
          </p:cNvPr>
          <p:cNvSpPr txBox="1"/>
          <p:nvPr/>
        </p:nvSpPr>
        <p:spPr>
          <a:xfrm>
            <a:off x="1522442" y="744815"/>
            <a:ext cx="630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projekt során 5 nyelvet használtun</a:t>
            </a:r>
            <a:r>
              <a:rPr lang="hu-H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k: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ED721409-C883-5849-8EA0-3C0BDF9E18BA}"/>
              </a:ext>
            </a:extLst>
          </p:cNvPr>
          <p:cNvSpPr/>
          <p:nvPr/>
        </p:nvSpPr>
        <p:spPr>
          <a:xfrm>
            <a:off x="1209095" y="1487413"/>
            <a:ext cx="128230" cy="4313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293AC9F7-C844-74F4-1AFD-B567940BAB89}"/>
              </a:ext>
            </a:extLst>
          </p:cNvPr>
          <p:cNvSpPr/>
          <p:nvPr/>
        </p:nvSpPr>
        <p:spPr>
          <a:xfrm>
            <a:off x="1023977" y="2449268"/>
            <a:ext cx="498465" cy="48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F907E64A-AD78-1621-88F5-9CEA2A5FCEE7}"/>
              </a:ext>
            </a:extLst>
          </p:cNvPr>
          <p:cNvSpPr/>
          <p:nvPr/>
        </p:nvSpPr>
        <p:spPr>
          <a:xfrm>
            <a:off x="1133213" y="1773548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30B736A9-3079-06EA-D8E3-C6527D97BB3D}"/>
              </a:ext>
            </a:extLst>
          </p:cNvPr>
          <p:cNvSpPr/>
          <p:nvPr/>
        </p:nvSpPr>
        <p:spPr>
          <a:xfrm>
            <a:off x="1117935" y="3410117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33724ACB-B0E4-CA2A-838C-EB18B2BAF308}"/>
              </a:ext>
            </a:extLst>
          </p:cNvPr>
          <p:cNvSpPr/>
          <p:nvPr/>
        </p:nvSpPr>
        <p:spPr>
          <a:xfrm>
            <a:off x="1117935" y="4248912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BC1FD065-DFAE-D897-9DC1-C309CA0A103A}"/>
              </a:ext>
            </a:extLst>
          </p:cNvPr>
          <p:cNvSpPr/>
          <p:nvPr/>
        </p:nvSpPr>
        <p:spPr>
          <a:xfrm>
            <a:off x="1117935" y="5087707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Háromszög 17">
            <a:extLst>
              <a:ext uri="{FF2B5EF4-FFF2-40B4-BE49-F238E27FC236}">
                <a16:creationId xmlns:a16="http://schemas.microsoft.com/office/drawing/2014/main" id="{2551E3E2-F331-CA7D-1B1A-3FADBAA004D6}"/>
              </a:ext>
            </a:extLst>
          </p:cNvPr>
          <p:cNvSpPr/>
          <p:nvPr/>
        </p:nvSpPr>
        <p:spPr>
          <a:xfrm rot="16200000">
            <a:off x="2618746" y="2507043"/>
            <a:ext cx="504044" cy="3548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289BCE24-FA0C-45F5-D138-D47695FA4BB9}"/>
              </a:ext>
            </a:extLst>
          </p:cNvPr>
          <p:cNvSpPr/>
          <p:nvPr/>
        </p:nvSpPr>
        <p:spPr>
          <a:xfrm>
            <a:off x="3044384" y="1537010"/>
            <a:ext cx="3985403" cy="4214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AC4EDFD9-31E6-D755-E88C-4AF45216CA73}"/>
              </a:ext>
            </a:extLst>
          </p:cNvPr>
          <p:cNvSpPr txBox="1"/>
          <p:nvPr/>
        </p:nvSpPr>
        <p:spPr>
          <a:xfrm>
            <a:off x="1464624" y="1748320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HTML</a:t>
            </a:r>
          </a:p>
          <a:p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B90E502-D15A-FF30-93B8-6BCFCFD91A66}"/>
              </a:ext>
            </a:extLst>
          </p:cNvPr>
          <p:cNvSpPr txBox="1"/>
          <p:nvPr/>
        </p:nvSpPr>
        <p:spPr>
          <a:xfrm>
            <a:off x="1464623" y="2558707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</a:t>
            </a:r>
          </a:p>
          <a:p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6CD7924-4793-31B5-00A0-DD6110309DC4}"/>
              </a:ext>
            </a:extLst>
          </p:cNvPr>
          <p:cNvSpPr txBox="1"/>
          <p:nvPr/>
        </p:nvSpPr>
        <p:spPr>
          <a:xfrm>
            <a:off x="1416808" y="3404173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Javascript</a:t>
            </a:r>
            <a:endParaRPr lang="hu-HU" dirty="0"/>
          </a:p>
          <a:p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C17C75C1-3B64-9D96-5E25-A4B39BA2E8FA}"/>
              </a:ext>
            </a:extLst>
          </p:cNvPr>
          <p:cNvSpPr txBox="1"/>
          <p:nvPr/>
        </p:nvSpPr>
        <p:spPr>
          <a:xfrm>
            <a:off x="1390229" y="4229959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Boostrap</a:t>
            </a:r>
            <a:endParaRPr lang="hu-HU" dirty="0"/>
          </a:p>
          <a:p>
            <a:endParaRPr lang="hu-HU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CBA83037-60E9-8690-7D90-218FF0A79CF3}"/>
              </a:ext>
            </a:extLst>
          </p:cNvPr>
          <p:cNvSpPr txBox="1"/>
          <p:nvPr/>
        </p:nvSpPr>
        <p:spPr>
          <a:xfrm>
            <a:off x="1416808" y="5072820"/>
            <a:ext cx="11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Phyton</a:t>
            </a:r>
            <a:endParaRPr lang="hu-HU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9554D5-EFDA-68A4-4E9C-D3C915816A4C}"/>
              </a:ext>
            </a:extLst>
          </p:cNvPr>
          <p:cNvSpPr txBox="1"/>
          <p:nvPr/>
        </p:nvSpPr>
        <p:spPr>
          <a:xfrm>
            <a:off x="3399236" y="1748320"/>
            <a:ext cx="3459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CSS (</a:t>
            </a:r>
            <a:r>
              <a:rPr lang="hu-HU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Cascading</a:t>
            </a:r>
            <a:r>
              <a:rPr lang="hu-HU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Style</a:t>
            </a:r>
            <a:r>
              <a:rPr lang="hu-HU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Sheets</a:t>
            </a:r>
            <a:r>
              <a:rPr lang="hu-HU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 egy stílusleíró nyelv. Weboldalak kinézetének a formázására használjuk.</a:t>
            </a:r>
          </a:p>
          <a:p>
            <a:pPr algn="ctr"/>
            <a:endParaRPr lang="hu-HU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3DA67F5-29A3-0A41-AAF4-055FCD42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813" y="3060114"/>
            <a:ext cx="2382038" cy="2382038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4F2A1D3C-A203-BDEC-16E3-35336A8BEE72}"/>
              </a:ext>
            </a:extLst>
          </p:cNvPr>
          <p:cNvSpPr/>
          <p:nvPr/>
        </p:nvSpPr>
        <p:spPr>
          <a:xfrm>
            <a:off x="7788933" y="1161354"/>
            <a:ext cx="333017" cy="7513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2882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94D32300-2D14-2E3D-9982-C20208FE4CB5}"/>
              </a:ext>
            </a:extLst>
          </p:cNvPr>
          <p:cNvSpPr/>
          <p:nvPr/>
        </p:nvSpPr>
        <p:spPr>
          <a:xfrm>
            <a:off x="8086725" y="-38100"/>
            <a:ext cx="4657727" cy="6953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B8E9101A-9005-232A-919F-3C62EF2931EC}"/>
              </a:ext>
            </a:extLst>
          </p:cNvPr>
          <p:cNvSpPr/>
          <p:nvPr/>
        </p:nvSpPr>
        <p:spPr>
          <a:xfrm>
            <a:off x="8879637" y="0"/>
            <a:ext cx="4657727" cy="69532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5FEBE9A-8C80-37A2-0A7E-6910FA1E1BC7}"/>
              </a:ext>
            </a:extLst>
          </p:cNvPr>
          <p:cNvSpPr/>
          <p:nvPr/>
        </p:nvSpPr>
        <p:spPr>
          <a:xfrm>
            <a:off x="9672549" y="0"/>
            <a:ext cx="4657727" cy="6953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E65CDFDF-9197-0656-955E-7C6A1129286E}"/>
              </a:ext>
            </a:extLst>
          </p:cNvPr>
          <p:cNvSpPr/>
          <p:nvPr/>
        </p:nvSpPr>
        <p:spPr>
          <a:xfrm>
            <a:off x="10415588" y="0"/>
            <a:ext cx="4657727" cy="69532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A1302E48-905B-AEC7-BCCA-4CE6B9175B54}"/>
              </a:ext>
            </a:extLst>
          </p:cNvPr>
          <p:cNvSpPr/>
          <p:nvPr/>
        </p:nvSpPr>
        <p:spPr>
          <a:xfrm>
            <a:off x="11158627" y="0"/>
            <a:ext cx="4657727" cy="69532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E028BB5-0033-0472-4053-AEED7D9681E1}"/>
              </a:ext>
            </a:extLst>
          </p:cNvPr>
          <p:cNvSpPr txBox="1"/>
          <p:nvPr/>
        </p:nvSpPr>
        <p:spPr>
          <a:xfrm>
            <a:off x="1522442" y="744815"/>
            <a:ext cx="630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projekt során 5 nyelvet használtun</a:t>
            </a:r>
            <a:r>
              <a:rPr lang="hu-H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k: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ED721409-C883-5849-8EA0-3C0BDF9E18BA}"/>
              </a:ext>
            </a:extLst>
          </p:cNvPr>
          <p:cNvSpPr/>
          <p:nvPr/>
        </p:nvSpPr>
        <p:spPr>
          <a:xfrm>
            <a:off x="1209095" y="1487413"/>
            <a:ext cx="128230" cy="4313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293AC9F7-C844-74F4-1AFD-B567940BAB89}"/>
              </a:ext>
            </a:extLst>
          </p:cNvPr>
          <p:cNvSpPr/>
          <p:nvPr/>
        </p:nvSpPr>
        <p:spPr>
          <a:xfrm>
            <a:off x="1034245" y="3330550"/>
            <a:ext cx="498465" cy="48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F907E64A-AD78-1621-88F5-9CEA2A5FCEE7}"/>
              </a:ext>
            </a:extLst>
          </p:cNvPr>
          <p:cNvSpPr/>
          <p:nvPr/>
        </p:nvSpPr>
        <p:spPr>
          <a:xfrm>
            <a:off x="1133213" y="1773548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30B736A9-3079-06EA-D8E3-C6527D97BB3D}"/>
              </a:ext>
            </a:extLst>
          </p:cNvPr>
          <p:cNvSpPr/>
          <p:nvPr/>
        </p:nvSpPr>
        <p:spPr>
          <a:xfrm>
            <a:off x="1117935" y="2588861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33724ACB-B0E4-CA2A-838C-EB18B2BAF308}"/>
              </a:ext>
            </a:extLst>
          </p:cNvPr>
          <p:cNvSpPr/>
          <p:nvPr/>
        </p:nvSpPr>
        <p:spPr>
          <a:xfrm>
            <a:off x="1117935" y="4248912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BC1FD065-DFAE-D897-9DC1-C309CA0A103A}"/>
              </a:ext>
            </a:extLst>
          </p:cNvPr>
          <p:cNvSpPr/>
          <p:nvPr/>
        </p:nvSpPr>
        <p:spPr>
          <a:xfrm>
            <a:off x="1117935" y="5087707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Háromszög 17">
            <a:extLst>
              <a:ext uri="{FF2B5EF4-FFF2-40B4-BE49-F238E27FC236}">
                <a16:creationId xmlns:a16="http://schemas.microsoft.com/office/drawing/2014/main" id="{2551E3E2-F331-CA7D-1B1A-3FADBAA004D6}"/>
              </a:ext>
            </a:extLst>
          </p:cNvPr>
          <p:cNvSpPr/>
          <p:nvPr/>
        </p:nvSpPr>
        <p:spPr>
          <a:xfrm rot="16200000">
            <a:off x="2618099" y="3396735"/>
            <a:ext cx="504044" cy="3548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289BCE24-FA0C-45F5-D138-D47695FA4BB9}"/>
              </a:ext>
            </a:extLst>
          </p:cNvPr>
          <p:cNvSpPr/>
          <p:nvPr/>
        </p:nvSpPr>
        <p:spPr>
          <a:xfrm>
            <a:off x="3044384" y="1537010"/>
            <a:ext cx="3985403" cy="4214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AC4EDFD9-31E6-D755-E88C-4AF45216CA73}"/>
              </a:ext>
            </a:extLst>
          </p:cNvPr>
          <p:cNvSpPr txBox="1"/>
          <p:nvPr/>
        </p:nvSpPr>
        <p:spPr>
          <a:xfrm>
            <a:off x="1464624" y="1748320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HTML</a:t>
            </a:r>
          </a:p>
          <a:p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B90E502-D15A-FF30-93B8-6BCFCFD91A66}"/>
              </a:ext>
            </a:extLst>
          </p:cNvPr>
          <p:cNvSpPr txBox="1"/>
          <p:nvPr/>
        </p:nvSpPr>
        <p:spPr>
          <a:xfrm>
            <a:off x="1464623" y="2558707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</a:t>
            </a:r>
          </a:p>
          <a:p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6CD7924-4793-31B5-00A0-DD6110309DC4}"/>
              </a:ext>
            </a:extLst>
          </p:cNvPr>
          <p:cNvSpPr txBox="1"/>
          <p:nvPr/>
        </p:nvSpPr>
        <p:spPr>
          <a:xfrm>
            <a:off x="1484647" y="3404537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JavaScript</a:t>
            </a:r>
          </a:p>
          <a:p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C17C75C1-3B64-9D96-5E25-A4B39BA2E8FA}"/>
              </a:ext>
            </a:extLst>
          </p:cNvPr>
          <p:cNvSpPr txBox="1"/>
          <p:nvPr/>
        </p:nvSpPr>
        <p:spPr>
          <a:xfrm>
            <a:off x="1390229" y="4229959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Boostrap</a:t>
            </a:r>
            <a:endParaRPr lang="hu-HU" dirty="0"/>
          </a:p>
          <a:p>
            <a:endParaRPr lang="hu-HU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CBA83037-60E9-8690-7D90-218FF0A79CF3}"/>
              </a:ext>
            </a:extLst>
          </p:cNvPr>
          <p:cNvSpPr txBox="1"/>
          <p:nvPr/>
        </p:nvSpPr>
        <p:spPr>
          <a:xfrm>
            <a:off x="1416808" y="5072820"/>
            <a:ext cx="11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Phyton</a:t>
            </a:r>
            <a:endParaRPr lang="hu-HU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9554D5-EFDA-68A4-4E9C-D3C915816A4C}"/>
              </a:ext>
            </a:extLst>
          </p:cNvPr>
          <p:cNvSpPr txBox="1"/>
          <p:nvPr/>
        </p:nvSpPr>
        <p:spPr>
          <a:xfrm>
            <a:off x="3181912" y="1748320"/>
            <a:ext cx="3985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JavaScript egy programozási nyelv. Weboldalak eseménykezelésére használják.</a:t>
            </a:r>
          </a:p>
          <a:p>
            <a:pPr algn="ctr"/>
            <a:endParaRPr lang="hu-HU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A00685C-5EFF-D592-E0D0-94EB07711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59" y="3082254"/>
            <a:ext cx="2116081" cy="2295410"/>
          </a:xfrm>
          <a:prstGeom prst="rect">
            <a:avLst/>
          </a:prstGeom>
        </p:spPr>
      </p:pic>
      <p:sp>
        <p:nvSpPr>
          <p:cNvPr id="26" name="Téglalap 25">
            <a:extLst>
              <a:ext uri="{FF2B5EF4-FFF2-40B4-BE49-F238E27FC236}">
                <a16:creationId xmlns:a16="http://schemas.microsoft.com/office/drawing/2014/main" id="{90BFFBD3-2F53-6C27-A866-44E87974FC8D}"/>
              </a:ext>
            </a:extLst>
          </p:cNvPr>
          <p:cNvSpPr/>
          <p:nvPr/>
        </p:nvSpPr>
        <p:spPr>
          <a:xfrm>
            <a:off x="7772826" y="1161354"/>
            <a:ext cx="333017" cy="7513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3477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94D32300-2D14-2E3D-9982-C20208FE4CB5}"/>
              </a:ext>
            </a:extLst>
          </p:cNvPr>
          <p:cNvSpPr/>
          <p:nvPr/>
        </p:nvSpPr>
        <p:spPr>
          <a:xfrm>
            <a:off x="8086725" y="-38100"/>
            <a:ext cx="4657727" cy="6953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B8E9101A-9005-232A-919F-3C62EF2931EC}"/>
              </a:ext>
            </a:extLst>
          </p:cNvPr>
          <p:cNvSpPr/>
          <p:nvPr/>
        </p:nvSpPr>
        <p:spPr>
          <a:xfrm>
            <a:off x="8879637" y="0"/>
            <a:ext cx="4657727" cy="69532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5FEBE9A-8C80-37A2-0A7E-6910FA1E1BC7}"/>
              </a:ext>
            </a:extLst>
          </p:cNvPr>
          <p:cNvSpPr/>
          <p:nvPr/>
        </p:nvSpPr>
        <p:spPr>
          <a:xfrm>
            <a:off x="9672549" y="0"/>
            <a:ext cx="4657727" cy="6953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E65CDFDF-9197-0656-955E-7C6A1129286E}"/>
              </a:ext>
            </a:extLst>
          </p:cNvPr>
          <p:cNvSpPr/>
          <p:nvPr/>
        </p:nvSpPr>
        <p:spPr>
          <a:xfrm>
            <a:off x="10415588" y="0"/>
            <a:ext cx="4657727" cy="69532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A1302E48-905B-AEC7-BCCA-4CE6B9175B54}"/>
              </a:ext>
            </a:extLst>
          </p:cNvPr>
          <p:cNvSpPr/>
          <p:nvPr/>
        </p:nvSpPr>
        <p:spPr>
          <a:xfrm>
            <a:off x="11158627" y="0"/>
            <a:ext cx="4657727" cy="69532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E028BB5-0033-0472-4053-AEED7D9681E1}"/>
              </a:ext>
            </a:extLst>
          </p:cNvPr>
          <p:cNvSpPr txBox="1"/>
          <p:nvPr/>
        </p:nvSpPr>
        <p:spPr>
          <a:xfrm>
            <a:off x="1522442" y="744815"/>
            <a:ext cx="630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projekt során 5 nyelvet használtun</a:t>
            </a:r>
            <a:r>
              <a:rPr lang="hu-H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k: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ED721409-C883-5849-8EA0-3C0BDF9E18BA}"/>
              </a:ext>
            </a:extLst>
          </p:cNvPr>
          <p:cNvSpPr/>
          <p:nvPr/>
        </p:nvSpPr>
        <p:spPr>
          <a:xfrm>
            <a:off x="1209095" y="1487413"/>
            <a:ext cx="128230" cy="4313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293AC9F7-C844-74F4-1AFD-B567940BAB89}"/>
              </a:ext>
            </a:extLst>
          </p:cNvPr>
          <p:cNvSpPr/>
          <p:nvPr/>
        </p:nvSpPr>
        <p:spPr>
          <a:xfrm>
            <a:off x="1023977" y="4182583"/>
            <a:ext cx="498465" cy="48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F907E64A-AD78-1621-88F5-9CEA2A5FCEE7}"/>
              </a:ext>
            </a:extLst>
          </p:cNvPr>
          <p:cNvSpPr/>
          <p:nvPr/>
        </p:nvSpPr>
        <p:spPr>
          <a:xfrm>
            <a:off x="1133213" y="1773548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30B736A9-3079-06EA-D8E3-C6527D97BB3D}"/>
              </a:ext>
            </a:extLst>
          </p:cNvPr>
          <p:cNvSpPr/>
          <p:nvPr/>
        </p:nvSpPr>
        <p:spPr>
          <a:xfrm>
            <a:off x="1117935" y="2588861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33724ACB-B0E4-CA2A-838C-EB18B2BAF308}"/>
              </a:ext>
            </a:extLst>
          </p:cNvPr>
          <p:cNvSpPr/>
          <p:nvPr/>
        </p:nvSpPr>
        <p:spPr>
          <a:xfrm>
            <a:off x="1106258" y="3438525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BC1FD065-DFAE-D897-9DC1-C309CA0A103A}"/>
              </a:ext>
            </a:extLst>
          </p:cNvPr>
          <p:cNvSpPr/>
          <p:nvPr/>
        </p:nvSpPr>
        <p:spPr>
          <a:xfrm>
            <a:off x="1117935" y="5087707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Háromszög 17">
            <a:extLst>
              <a:ext uri="{FF2B5EF4-FFF2-40B4-BE49-F238E27FC236}">
                <a16:creationId xmlns:a16="http://schemas.microsoft.com/office/drawing/2014/main" id="{2551E3E2-F331-CA7D-1B1A-3FADBAA004D6}"/>
              </a:ext>
            </a:extLst>
          </p:cNvPr>
          <p:cNvSpPr/>
          <p:nvPr/>
        </p:nvSpPr>
        <p:spPr>
          <a:xfrm rot="16200000">
            <a:off x="2638489" y="4248769"/>
            <a:ext cx="504044" cy="3548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289BCE24-FA0C-45F5-D138-D47695FA4BB9}"/>
              </a:ext>
            </a:extLst>
          </p:cNvPr>
          <p:cNvSpPr/>
          <p:nvPr/>
        </p:nvSpPr>
        <p:spPr>
          <a:xfrm>
            <a:off x="3044384" y="1537010"/>
            <a:ext cx="3985403" cy="4214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AC4EDFD9-31E6-D755-E88C-4AF45216CA73}"/>
              </a:ext>
            </a:extLst>
          </p:cNvPr>
          <p:cNvSpPr txBox="1"/>
          <p:nvPr/>
        </p:nvSpPr>
        <p:spPr>
          <a:xfrm>
            <a:off x="1464624" y="1748320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HTML</a:t>
            </a:r>
          </a:p>
          <a:p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B90E502-D15A-FF30-93B8-6BCFCFD91A66}"/>
              </a:ext>
            </a:extLst>
          </p:cNvPr>
          <p:cNvSpPr txBox="1"/>
          <p:nvPr/>
        </p:nvSpPr>
        <p:spPr>
          <a:xfrm>
            <a:off x="1464623" y="2558707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</a:t>
            </a:r>
          </a:p>
          <a:p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6CD7924-4793-31B5-00A0-DD6110309DC4}"/>
              </a:ext>
            </a:extLst>
          </p:cNvPr>
          <p:cNvSpPr txBox="1"/>
          <p:nvPr/>
        </p:nvSpPr>
        <p:spPr>
          <a:xfrm>
            <a:off x="1484647" y="3404537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JavaScript</a:t>
            </a:r>
          </a:p>
          <a:p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C17C75C1-3B64-9D96-5E25-A4B39BA2E8FA}"/>
              </a:ext>
            </a:extLst>
          </p:cNvPr>
          <p:cNvSpPr txBox="1"/>
          <p:nvPr/>
        </p:nvSpPr>
        <p:spPr>
          <a:xfrm>
            <a:off x="1530905" y="4214924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Boostrap</a:t>
            </a:r>
            <a:endParaRPr lang="hu-HU" dirty="0"/>
          </a:p>
          <a:p>
            <a:endParaRPr lang="hu-HU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CBA83037-60E9-8690-7D90-218FF0A79CF3}"/>
              </a:ext>
            </a:extLst>
          </p:cNvPr>
          <p:cNvSpPr txBox="1"/>
          <p:nvPr/>
        </p:nvSpPr>
        <p:spPr>
          <a:xfrm>
            <a:off x="1416808" y="5072820"/>
            <a:ext cx="11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Phyton</a:t>
            </a:r>
            <a:endParaRPr lang="hu-HU" dirty="0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9554D5-EFDA-68A4-4E9C-D3C915816A4C}"/>
              </a:ext>
            </a:extLst>
          </p:cNvPr>
          <p:cNvSpPr txBox="1"/>
          <p:nvPr/>
        </p:nvSpPr>
        <p:spPr>
          <a:xfrm>
            <a:off x="3067937" y="1629429"/>
            <a:ext cx="39854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</a:t>
            </a:r>
            <a:r>
              <a:rPr lang="hu-HU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Boostrap</a:t>
            </a:r>
            <a:r>
              <a:rPr lang="hu-HU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egy nyílt forráskódú keretrendszer. A Weboldalak reszponzív megjelenését biztosítja minden kijelző méretben.</a:t>
            </a:r>
          </a:p>
          <a:p>
            <a:pPr algn="ctr"/>
            <a:endParaRPr lang="hu-HU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3348DB6C-0541-F1DF-F52D-4013DE93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20" y="3145480"/>
            <a:ext cx="2719388" cy="217551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019728BC-7BE4-2E54-51A7-1505A420DED9}"/>
              </a:ext>
            </a:extLst>
          </p:cNvPr>
          <p:cNvSpPr/>
          <p:nvPr/>
        </p:nvSpPr>
        <p:spPr>
          <a:xfrm>
            <a:off x="7772826" y="1111757"/>
            <a:ext cx="333017" cy="7513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3268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194E863B-DD22-96B0-252A-50D0345610E6}"/>
              </a:ext>
            </a:extLst>
          </p:cNvPr>
          <p:cNvGrpSpPr/>
          <p:nvPr/>
        </p:nvGrpSpPr>
        <p:grpSpPr>
          <a:xfrm>
            <a:off x="7772826" y="-38100"/>
            <a:ext cx="4971626" cy="6953250"/>
            <a:chOff x="7772826" y="-38100"/>
            <a:chExt cx="4971626" cy="6953250"/>
          </a:xfrm>
        </p:grpSpPr>
        <p:sp>
          <p:nvSpPr>
            <p:cNvPr id="4" name="Téglalap: lekerekített 3">
              <a:extLst>
                <a:ext uri="{FF2B5EF4-FFF2-40B4-BE49-F238E27FC236}">
                  <a16:creationId xmlns:a16="http://schemas.microsoft.com/office/drawing/2014/main" id="{94D32300-2D14-2E3D-9982-C20208FE4CB5}"/>
                </a:ext>
              </a:extLst>
            </p:cNvPr>
            <p:cNvSpPr/>
            <p:nvPr/>
          </p:nvSpPr>
          <p:spPr>
            <a:xfrm>
              <a:off x="8086725" y="-38100"/>
              <a:ext cx="4657727" cy="695325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528CBA4-277F-C3FA-8F19-BCF5DC47BA64}"/>
                </a:ext>
              </a:extLst>
            </p:cNvPr>
            <p:cNvSpPr/>
            <p:nvPr/>
          </p:nvSpPr>
          <p:spPr>
            <a:xfrm>
              <a:off x="7772826" y="1111757"/>
              <a:ext cx="333017" cy="7513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B8E9101A-9005-232A-919F-3C62EF2931EC}"/>
              </a:ext>
            </a:extLst>
          </p:cNvPr>
          <p:cNvSpPr/>
          <p:nvPr/>
        </p:nvSpPr>
        <p:spPr>
          <a:xfrm>
            <a:off x="8879637" y="0"/>
            <a:ext cx="4657727" cy="69532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5FEBE9A-8C80-37A2-0A7E-6910FA1E1BC7}"/>
              </a:ext>
            </a:extLst>
          </p:cNvPr>
          <p:cNvSpPr/>
          <p:nvPr/>
        </p:nvSpPr>
        <p:spPr>
          <a:xfrm>
            <a:off x="9672549" y="0"/>
            <a:ext cx="4657727" cy="6953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E65CDFDF-9197-0656-955E-7C6A1129286E}"/>
              </a:ext>
            </a:extLst>
          </p:cNvPr>
          <p:cNvSpPr/>
          <p:nvPr/>
        </p:nvSpPr>
        <p:spPr>
          <a:xfrm>
            <a:off x="10415588" y="0"/>
            <a:ext cx="4657727" cy="69532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A1302E48-905B-AEC7-BCCA-4CE6B9175B54}"/>
              </a:ext>
            </a:extLst>
          </p:cNvPr>
          <p:cNvSpPr/>
          <p:nvPr/>
        </p:nvSpPr>
        <p:spPr>
          <a:xfrm>
            <a:off x="11158627" y="0"/>
            <a:ext cx="4657727" cy="69532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E028BB5-0033-0472-4053-AEED7D9681E1}"/>
              </a:ext>
            </a:extLst>
          </p:cNvPr>
          <p:cNvSpPr txBox="1"/>
          <p:nvPr/>
        </p:nvSpPr>
        <p:spPr>
          <a:xfrm>
            <a:off x="1522442" y="744815"/>
            <a:ext cx="630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projekt során 5 nyelvet használtun</a:t>
            </a:r>
            <a:r>
              <a:rPr lang="hu-HU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k: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ED721409-C883-5849-8EA0-3C0BDF9E18BA}"/>
              </a:ext>
            </a:extLst>
          </p:cNvPr>
          <p:cNvSpPr/>
          <p:nvPr/>
        </p:nvSpPr>
        <p:spPr>
          <a:xfrm>
            <a:off x="1209095" y="1487413"/>
            <a:ext cx="128230" cy="43138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293AC9F7-C844-74F4-1AFD-B567940BAB89}"/>
              </a:ext>
            </a:extLst>
          </p:cNvPr>
          <p:cNvSpPr/>
          <p:nvPr/>
        </p:nvSpPr>
        <p:spPr>
          <a:xfrm>
            <a:off x="1012300" y="5013873"/>
            <a:ext cx="498465" cy="4872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F907E64A-AD78-1621-88F5-9CEA2A5FCEE7}"/>
              </a:ext>
            </a:extLst>
          </p:cNvPr>
          <p:cNvSpPr/>
          <p:nvPr/>
        </p:nvSpPr>
        <p:spPr>
          <a:xfrm>
            <a:off x="1133213" y="1773548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30B736A9-3079-06EA-D8E3-C6527D97BB3D}"/>
              </a:ext>
            </a:extLst>
          </p:cNvPr>
          <p:cNvSpPr/>
          <p:nvPr/>
        </p:nvSpPr>
        <p:spPr>
          <a:xfrm>
            <a:off x="1117935" y="2588861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33724ACB-B0E4-CA2A-838C-EB18B2BAF308}"/>
              </a:ext>
            </a:extLst>
          </p:cNvPr>
          <p:cNvSpPr/>
          <p:nvPr/>
        </p:nvSpPr>
        <p:spPr>
          <a:xfrm>
            <a:off x="1106258" y="3438525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BC1FD065-DFAE-D897-9DC1-C309CA0A103A}"/>
              </a:ext>
            </a:extLst>
          </p:cNvPr>
          <p:cNvSpPr/>
          <p:nvPr/>
        </p:nvSpPr>
        <p:spPr>
          <a:xfrm>
            <a:off x="1106956" y="4270918"/>
            <a:ext cx="310550" cy="3105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Háromszög 17">
            <a:extLst>
              <a:ext uri="{FF2B5EF4-FFF2-40B4-BE49-F238E27FC236}">
                <a16:creationId xmlns:a16="http://schemas.microsoft.com/office/drawing/2014/main" id="{2551E3E2-F331-CA7D-1B1A-3FADBAA004D6}"/>
              </a:ext>
            </a:extLst>
          </p:cNvPr>
          <p:cNvSpPr/>
          <p:nvPr/>
        </p:nvSpPr>
        <p:spPr>
          <a:xfrm rot="16200000">
            <a:off x="2661194" y="5097529"/>
            <a:ext cx="504044" cy="35485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289BCE24-FA0C-45F5-D138-D47695FA4BB9}"/>
              </a:ext>
            </a:extLst>
          </p:cNvPr>
          <p:cNvSpPr/>
          <p:nvPr/>
        </p:nvSpPr>
        <p:spPr>
          <a:xfrm>
            <a:off x="3044384" y="1537010"/>
            <a:ext cx="3985403" cy="42146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AC4EDFD9-31E6-D755-E88C-4AF45216CA73}"/>
              </a:ext>
            </a:extLst>
          </p:cNvPr>
          <p:cNvSpPr txBox="1"/>
          <p:nvPr/>
        </p:nvSpPr>
        <p:spPr>
          <a:xfrm>
            <a:off x="1464624" y="1748320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HTML</a:t>
            </a:r>
          </a:p>
          <a:p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B90E502-D15A-FF30-93B8-6BCFCFD91A66}"/>
              </a:ext>
            </a:extLst>
          </p:cNvPr>
          <p:cNvSpPr txBox="1"/>
          <p:nvPr/>
        </p:nvSpPr>
        <p:spPr>
          <a:xfrm>
            <a:off x="1464623" y="2558707"/>
            <a:ext cx="78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CSS</a:t>
            </a:r>
          </a:p>
          <a:p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6CD7924-4793-31B5-00A0-DD6110309DC4}"/>
              </a:ext>
            </a:extLst>
          </p:cNvPr>
          <p:cNvSpPr txBox="1"/>
          <p:nvPr/>
        </p:nvSpPr>
        <p:spPr>
          <a:xfrm>
            <a:off x="1484647" y="3404537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JavaScript</a:t>
            </a:r>
          </a:p>
          <a:p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C17C75C1-3B64-9D96-5E25-A4B39BA2E8FA}"/>
              </a:ext>
            </a:extLst>
          </p:cNvPr>
          <p:cNvSpPr txBox="1"/>
          <p:nvPr/>
        </p:nvSpPr>
        <p:spPr>
          <a:xfrm>
            <a:off x="1530905" y="4214924"/>
            <a:ext cx="114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Boostrap</a:t>
            </a:r>
            <a:endParaRPr lang="hu-HU" dirty="0"/>
          </a:p>
          <a:p>
            <a:endParaRPr lang="hu-HU" dirty="0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CBA83037-60E9-8690-7D90-218FF0A79CF3}"/>
              </a:ext>
            </a:extLst>
          </p:cNvPr>
          <p:cNvSpPr txBox="1"/>
          <p:nvPr/>
        </p:nvSpPr>
        <p:spPr>
          <a:xfrm>
            <a:off x="1530904" y="5072819"/>
            <a:ext cx="11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Python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C99554D5-EFDA-68A4-4E9C-D3C915816A4C}"/>
              </a:ext>
            </a:extLst>
          </p:cNvPr>
          <p:cNvSpPr txBox="1"/>
          <p:nvPr/>
        </p:nvSpPr>
        <p:spPr>
          <a:xfrm>
            <a:off x="3067937" y="1732843"/>
            <a:ext cx="3985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Python egy programozási nyelv.  Felépítése kevésbé bonyolult a többi nyelvhez képest. Kezdőbarát.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1562A328-7D47-D3F4-EF52-0773C9E83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221" y="3229445"/>
            <a:ext cx="2560238" cy="20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64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194E863B-DD22-96B0-252A-50D0345610E6}"/>
              </a:ext>
            </a:extLst>
          </p:cNvPr>
          <p:cNvGrpSpPr/>
          <p:nvPr/>
        </p:nvGrpSpPr>
        <p:grpSpPr>
          <a:xfrm>
            <a:off x="-2803585" y="-38100"/>
            <a:ext cx="15548037" cy="6953250"/>
            <a:chOff x="7772826" y="-38100"/>
            <a:chExt cx="4971626" cy="6953250"/>
          </a:xfrm>
        </p:grpSpPr>
        <p:sp>
          <p:nvSpPr>
            <p:cNvPr id="4" name="Téglalap: lekerekített 3">
              <a:extLst>
                <a:ext uri="{FF2B5EF4-FFF2-40B4-BE49-F238E27FC236}">
                  <a16:creationId xmlns:a16="http://schemas.microsoft.com/office/drawing/2014/main" id="{94D32300-2D14-2E3D-9982-C20208FE4CB5}"/>
                </a:ext>
              </a:extLst>
            </p:cNvPr>
            <p:cNvSpPr/>
            <p:nvPr/>
          </p:nvSpPr>
          <p:spPr>
            <a:xfrm>
              <a:off x="8086725" y="-38100"/>
              <a:ext cx="4657727" cy="695325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B528CBA4-277F-C3FA-8F19-BCF5DC47BA64}"/>
                </a:ext>
              </a:extLst>
            </p:cNvPr>
            <p:cNvSpPr/>
            <p:nvPr/>
          </p:nvSpPr>
          <p:spPr>
            <a:xfrm>
              <a:off x="7772826" y="1111757"/>
              <a:ext cx="333017" cy="7513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B8E9101A-9005-232A-919F-3C62EF2931EC}"/>
              </a:ext>
            </a:extLst>
          </p:cNvPr>
          <p:cNvSpPr/>
          <p:nvPr/>
        </p:nvSpPr>
        <p:spPr>
          <a:xfrm>
            <a:off x="8879637" y="0"/>
            <a:ext cx="4657727" cy="69532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5FEBE9A-8C80-37A2-0A7E-6910FA1E1BC7}"/>
              </a:ext>
            </a:extLst>
          </p:cNvPr>
          <p:cNvSpPr/>
          <p:nvPr/>
        </p:nvSpPr>
        <p:spPr>
          <a:xfrm>
            <a:off x="9672549" y="0"/>
            <a:ext cx="4657727" cy="69532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E65CDFDF-9197-0656-955E-7C6A1129286E}"/>
              </a:ext>
            </a:extLst>
          </p:cNvPr>
          <p:cNvSpPr/>
          <p:nvPr/>
        </p:nvSpPr>
        <p:spPr>
          <a:xfrm>
            <a:off x="10415588" y="0"/>
            <a:ext cx="4657727" cy="69532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A1302E48-905B-AEC7-BCCA-4CE6B9175B54}"/>
              </a:ext>
            </a:extLst>
          </p:cNvPr>
          <p:cNvSpPr/>
          <p:nvPr/>
        </p:nvSpPr>
        <p:spPr>
          <a:xfrm>
            <a:off x="11158627" y="0"/>
            <a:ext cx="4657727" cy="69532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24C44CC8-3A7F-43D1-8514-3FC67F150ADC}"/>
              </a:ext>
            </a:extLst>
          </p:cNvPr>
          <p:cNvSpPr txBox="1"/>
          <p:nvPr/>
        </p:nvSpPr>
        <p:spPr>
          <a:xfrm>
            <a:off x="4189563" y="515895"/>
            <a:ext cx="19064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HTML</a:t>
            </a:r>
            <a:endParaRPr lang="hu-HU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632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415</Words>
  <Application>Microsoft Office PowerPoint</Application>
  <PresentationFormat>Szélesvásznú</PresentationFormat>
  <Paragraphs>53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Segoe UI Black</vt:lpstr>
      <vt:lpstr>Office-téma</vt:lpstr>
      <vt:lpstr>Webalkalmazás Napidő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T21G</dc:creator>
  <cp:lastModifiedBy>T21G</cp:lastModifiedBy>
  <cp:revision>42</cp:revision>
  <dcterms:created xsi:type="dcterms:W3CDTF">2023-11-06T10:17:38Z</dcterms:created>
  <dcterms:modified xsi:type="dcterms:W3CDTF">2023-11-06T12:06:52Z</dcterms:modified>
</cp:coreProperties>
</file>